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6858000" cx="12192000"/>
  <p:notesSz cx="6858000" cy="9144000"/>
  <p:embeddedFontLst>
    <p:embeddedFont>
      <p:font typeface="Nunito SemiBold"/>
      <p:regular r:id="rId22"/>
      <p:bold r:id="rId23"/>
      <p:italic r:id="rId24"/>
      <p:boldItalic r:id="rId25"/>
    </p:embeddedFont>
    <p:embeddedFont>
      <p:font typeface="Nuni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770C3E-AC52-4032-A0EE-3431759AE82E}">
  <a:tblStyle styleId="{F6770C3E-AC52-4032-A0EE-3431759AE82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regular.fntdata"/><Relationship Id="rId21" Type="http://schemas.openxmlformats.org/officeDocument/2006/relationships/slide" Target="slides/slide16.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regular.fntdata"/><Relationship Id="rId25" Type="http://schemas.openxmlformats.org/officeDocument/2006/relationships/font" Target="fonts/NunitoSemiBold-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2744dfc94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2744dfc94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72744dfc94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804c98f68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804c98f68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3" name="Google Shape;243;g804c98f68f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2744dfc9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72744dfc94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2" name="Google Shape;252;g72744dfc94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2744dfc9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2744dfc9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72744dfc9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2744dfc9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2744dfc9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72744dfc9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804c98f68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04c98f68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804c98f68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fe0f2082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fe0f2082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4" name="Google Shape;284;g7fe0f2082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204d0f42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204d0f42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7204d0f42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04d0f42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204d0f42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9" name="Google Shape;199;g7204d0f42a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72744dfc94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2744dfc9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72744dfc9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204d0f42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204d0f42a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7204d0f42a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b53cc3d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b53cc3d7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6b53cc3d7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ocs.google.com/spreadsheets/d/1_cr9D9W2WDcPL2nKz_-tl5JKntVlGegwCQfKFviN4s8/edit?ts=5e70d02a#gid=106438300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rive.google.com/open?id=1OrU2HvL5HJHsQWanvgbYcT3qmPcUFxFp" TargetMode="External"/><Relationship Id="rId4" Type="http://schemas.openxmlformats.org/officeDocument/2006/relationships/hyperlink" Target="https://docs.google.com/spreadsheets/d/1_cr9D9W2WDcPL2nKz_-tl5JKntVlGegwCQfKFviN4s8/edit?ts=5e70d02a#gid=1064383002" TargetMode="External"/><Relationship Id="rId5" Type="http://schemas.openxmlformats.org/officeDocument/2006/relationships/hyperlink" Target="https://docs.google.com/document/d/1k5Pd_IpwxH_MfEE0knLySuOUDW4koO67p0dEaF_73mc/edit?ts=5eb5606a" TargetMode="External"/><Relationship Id="rId6" Type="http://schemas.openxmlformats.org/officeDocument/2006/relationships/hyperlink" Target="https://drive.google.com/drive/u/0/folders/1UkrGMplaMKCIIgqrv7EMfXOTX5Njo4lI" TargetMode="External"/><Relationship Id="rId7" Type="http://schemas.openxmlformats.org/officeDocument/2006/relationships/hyperlink" Target="https://docs.google.com/presentation/d/1oVbqgtMJzE45MXSh62tnZ9E3XpUaxTrkZKIMOHXFoEA/edit?ts=5eba5896#slide=id.g851c9a872b_1_2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ralEl1Lm-SKzFSTBwvxBfkCYNglSQ3T3JsIcoo7Rb_s/edit?userstoinvite=t.mwangi%40kokonetworks.com&amp;ts=5e67771b#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LEAKAGE: CANISTER DOCK INVESTIGATION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4</a:t>
            </a:r>
            <a:r>
              <a:rPr lang="en-US"/>
              <a:t>: SMV</a:t>
            </a:r>
            <a:r>
              <a:rPr lang="en-US"/>
              <a:t> Flooding &amp; Leaking root cause.</a:t>
            </a:r>
            <a:endParaRPr/>
          </a:p>
        </p:txBody>
      </p:sp>
      <p:sp>
        <p:nvSpPr>
          <p:cNvPr id="237" name="Google Shape;237;p28"/>
          <p:cNvSpPr txBox="1"/>
          <p:nvPr>
            <p:ph idx="1" type="subTitle"/>
          </p:nvPr>
        </p:nvSpPr>
        <p:spPr>
          <a:xfrm>
            <a:off x="5563775" y="1071650"/>
            <a:ext cx="6429000" cy="5329200"/>
          </a:xfrm>
          <a:prstGeom prst="rect">
            <a:avLst/>
          </a:prstGeom>
        </p:spPr>
        <p:txBody>
          <a:bodyPr anchorCtr="0" anchor="t" bIns="45700" lIns="91425" spcFirstLastPara="1" rIns="91425" wrap="square" tIns="45700">
            <a:noAutofit/>
          </a:bodyPr>
          <a:lstStyle/>
          <a:p>
            <a:pPr indent="-323850" lvl="0" marL="457200" rtl="0" algn="l">
              <a:lnSpc>
                <a:spcPct val="90000"/>
              </a:lnSpc>
              <a:spcBef>
                <a:spcPts val="0"/>
              </a:spcBef>
              <a:spcAft>
                <a:spcPts val="0"/>
              </a:spcAft>
              <a:buSzPts val="1500"/>
              <a:buFont typeface="Nunito"/>
              <a:buAutoNum type="arabicPeriod"/>
            </a:pPr>
            <a:r>
              <a:rPr b="1" lang="en-US" sz="1500"/>
              <a:t>O-ring</a:t>
            </a:r>
            <a:r>
              <a:rPr lang="en-US" sz="1500"/>
              <a:t>: Out of place, missing or damaged o-ring can cause slow leakage of fuel into the dock holder &amp; down into the sump causing KP leakage when full.</a:t>
            </a:r>
            <a:endParaRPr sz="1500"/>
          </a:p>
          <a:p>
            <a:pPr indent="0" lvl="0" marL="457200" rtl="0" algn="l">
              <a:lnSpc>
                <a:spcPct val="90000"/>
              </a:lnSpc>
              <a:spcBef>
                <a:spcPts val="0"/>
              </a:spcBef>
              <a:spcAft>
                <a:spcPts val="0"/>
              </a:spcAft>
              <a:buClr>
                <a:schemeClr val="dk1"/>
              </a:buClr>
              <a:buSzPts val="1100"/>
              <a:buFont typeface="Arial"/>
              <a:buNone/>
            </a:pPr>
            <a:r>
              <a:rPr lang="en-US" sz="1500"/>
              <a:t>Lack of </a:t>
            </a:r>
            <a:r>
              <a:rPr b="1" lang="en-US" sz="1500"/>
              <a:t>proper compression</a:t>
            </a:r>
            <a:r>
              <a:rPr lang="en-US" sz="1500"/>
              <a:t> of o-ring by part1 due to missing lock pin or loose screw mating of part1 into dock holder also causes flooding &amp; leakage.</a:t>
            </a:r>
            <a:endParaRPr sz="1500"/>
          </a:p>
          <a:p>
            <a:pPr indent="0" lvl="0" marL="457200" rtl="0" algn="l">
              <a:lnSpc>
                <a:spcPct val="90000"/>
              </a:lnSpc>
              <a:spcBef>
                <a:spcPts val="0"/>
              </a:spcBef>
              <a:spcAft>
                <a:spcPts val="0"/>
              </a:spcAft>
              <a:buClr>
                <a:schemeClr val="dk1"/>
              </a:buClr>
              <a:buSzPts val="1100"/>
              <a:buFont typeface="Arial"/>
              <a:buNone/>
            </a:pPr>
            <a:r>
              <a:rPr lang="en-US" sz="1500"/>
              <a:t>The lock  pin not mating with its specific hole in part1 to avoid movement can also cause a loose screw mate and subsequent leakage.</a:t>
            </a:r>
            <a:endParaRPr sz="1500"/>
          </a:p>
          <a:p>
            <a:pPr indent="-323850" lvl="0" marL="457200" rtl="0" algn="l">
              <a:lnSpc>
                <a:spcPct val="90000"/>
              </a:lnSpc>
              <a:spcBef>
                <a:spcPts val="0"/>
              </a:spcBef>
              <a:spcAft>
                <a:spcPts val="0"/>
              </a:spcAft>
              <a:buSzPts val="1500"/>
              <a:buFont typeface="Arial"/>
              <a:buAutoNum type="arabicPeriod"/>
            </a:pPr>
            <a:r>
              <a:rPr b="1" lang="en-US" sz="1500"/>
              <a:t>Part 1 Bore</a:t>
            </a:r>
            <a:r>
              <a:rPr lang="en-US" sz="1500"/>
              <a:t>: Part 1 inside being bigger than 29.2mm means a loose fit with canister hence leading to flooding as fuel can pass between canister and part 1. This can happen from fabrication or wearing out of the plastic with use.</a:t>
            </a:r>
            <a:endParaRPr sz="1500"/>
          </a:p>
          <a:p>
            <a:pPr indent="-323850" lvl="0" marL="457200" rtl="0" algn="l">
              <a:lnSpc>
                <a:spcPct val="90000"/>
              </a:lnSpc>
              <a:spcBef>
                <a:spcPts val="0"/>
              </a:spcBef>
              <a:spcAft>
                <a:spcPts val="0"/>
              </a:spcAft>
              <a:buSzPts val="1500"/>
              <a:buFont typeface="Arial"/>
              <a:buAutoNum type="arabicPeriod"/>
            </a:pPr>
            <a:r>
              <a:rPr b="1" lang="en-US" sz="1500"/>
              <a:t>Canister o-ring &amp; plastic</a:t>
            </a:r>
            <a:r>
              <a:rPr lang="en-US" sz="1500"/>
              <a:t>: Worn out canister o-ring and indicated part also leads to the same flooding indicated in No.2 above. </a:t>
            </a:r>
            <a:endParaRPr sz="1500"/>
          </a:p>
          <a:p>
            <a:pPr indent="-323850" lvl="0" marL="457200" rtl="0" algn="l">
              <a:lnSpc>
                <a:spcPct val="90000"/>
              </a:lnSpc>
              <a:spcBef>
                <a:spcPts val="0"/>
              </a:spcBef>
              <a:spcAft>
                <a:spcPts val="0"/>
              </a:spcAft>
              <a:buSzPts val="1500"/>
              <a:buFont typeface="Arial"/>
              <a:buAutoNum type="arabicPeriod"/>
            </a:pPr>
            <a:r>
              <a:rPr b="1" lang="en-US" sz="1500"/>
              <a:t>5cm Hose</a:t>
            </a:r>
            <a:r>
              <a:rPr lang="en-US" sz="1500"/>
              <a:t>: Loosely fitted (hose clips) or damaged fuel hose can cause drips during dispenses that go into bucket directly &amp; cause leakage when full.</a:t>
            </a:r>
            <a:endParaRPr sz="1500"/>
          </a:p>
          <a:p>
            <a:pPr indent="0" lvl="0" marL="457200" rtl="0" algn="l">
              <a:lnSpc>
                <a:spcPct val="90000"/>
              </a:lnSpc>
              <a:spcBef>
                <a:spcPts val="0"/>
              </a:spcBef>
              <a:spcAft>
                <a:spcPts val="0"/>
              </a:spcAft>
              <a:buClr>
                <a:schemeClr val="dk1"/>
              </a:buClr>
              <a:buSzPts val="1100"/>
              <a:buFont typeface="Arial"/>
              <a:buNone/>
            </a:pPr>
            <a:r>
              <a:rPr lang="en-US" sz="1500"/>
              <a:t>*A kink/twist in this hose can also cause a strain on the pump &amp; reduced  flow rates due to the constriction</a:t>
            </a:r>
            <a:endParaRPr sz="1500"/>
          </a:p>
          <a:p>
            <a:pPr indent="-323850" lvl="0" marL="457200" rtl="0" algn="l">
              <a:lnSpc>
                <a:spcPct val="90000"/>
              </a:lnSpc>
              <a:spcBef>
                <a:spcPts val="0"/>
              </a:spcBef>
              <a:spcAft>
                <a:spcPts val="0"/>
              </a:spcAft>
              <a:buSzPts val="1500"/>
              <a:buFont typeface="Arial"/>
              <a:buAutoNum type="arabicPeriod"/>
            </a:pPr>
            <a:r>
              <a:rPr b="1" lang="en-US" sz="1500"/>
              <a:t>Flooded Air Line</a:t>
            </a:r>
            <a:r>
              <a:rPr lang="en-US" sz="1500"/>
              <a:t>: Fuel past 14ml in the airline can flow back into the smart valve and flood the dock area. If damaged/loose, fuel in the air line can drip into the bucket area.</a:t>
            </a:r>
            <a:endParaRPr sz="1500"/>
          </a:p>
          <a:p>
            <a:pPr indent="0" lvl="0" marL="457200" rtl="0" algn="l">
              <a:lnSpc>
                <a:spcPct val="90000"/>
              </a:lnSpc>
              <a:spcBef>
                <a:spcPts val="0"/>
              </a:spcBef>
              <a:spcAft>
                <a:spcPts val="0"/>
              </a:spcAft>
              <a:buClr>
                <a:schemeClr val="dk1"/>
              </a:buClr>
              <a:buSzPts val="1100"/>
              <a:buFont typeface="Arial"/>
              <a:buNone/>
            </a:pPr>
            <a:r>
              <a:rPr lang="en-US" sz="1500"/>
              <a:t>5b.     A kink in the airline also leads to a pressurized canister, flooding then eventually error 092.</a:t>
            </a:r>
            <a:endParaRPr sz="1500"/>
          </a:p>
          <a:p>
            <a:pPr indent="0" lvl="0" marL="0" rtl="0" algn="l">
              <a:spcBef>
                <a:spcPts val="1000"/>
              </a:spcBef>
              <a:spcAft>
                <a:spcPts val="0"/>
              </a:spcAft>
              <a:buNone/>
            </a:pPr>
            <a:r>
              <a:t/>
            </a:r>
            <a:endParaRPr/>
          </a:p>
        </p:txBody>
      </p:sp>
      <p:sp>
        <p:nvSpPr>
          <p:cNvPr id="238" name="Google Shape;23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9" name="Google Shape;239;p28"/>
          <p:cNvPicPr preferRelativeResize="0"/>
          <p:nvPr/>
        </p:nvPicPr>
        <p:blipFill>
          <a:blip r:embed="rId3">
            <a:alphaModFix/>
          </a:blip>
          <a:stretch>
            <a:fillRect/>
          </a:stretch>
        </p:blipFill>
        <p:spPr>
          <a:xfrm>
            <a:off x="152400" y="1141275"/>
            <a:ext cx="5354625" cy="504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4 Cont’d</a:t>
            </a:r>
            <a:r>
              <a:rPr lang="en-US"/>
              <a:t>: SMV</a:t>
            </a:r>
            <a:r>
              <a:rPr lang="en-US"/>
              <a:t> Fuel in the airline root cause</a:t>
            </a:r>
            <a:endParaRPr/>
          </a:p>
        </p:txBody>
      </p:sp>
      <p:sp>
        <p:nvSpPr>
          <p:cNvPr id="246" name="Google Shape;246;p29"/>
          <p:cNvSpPr txBox="1"/>
          <p:nvPr>
            <p:ph idx="1" type="subTitle"/>
          </p:nvPr>
        </p:nvSpPr>
        <p:spPr>
          <a:xfrm>
            <a:off x="5563775" y="1071650"/>
            <a:ext cx="6429000" cy="5329200"/>
          </a:xfrm>
          <a:prstGeom prst="rect">
            <a:avLst/>
          </a:prstGeom>
        </p:spPr>
        <p:txBody>
          <a:bodyPr anchorCtr="0" anchor="t" bIns="45700" lIns="91425" spcFirstLastPara="1" rIns="91425" wrap="square" tIns="45700">
            <a:noAutofit/>
          </a:bodyPr>
          <a:lstStyle/>
          <a:p>
            <a:pPr indent="-323850" lvl="0" marL="457200" rtl="0" algn="l">
              <a:lnSpc>
                <a:spcPct val="90000"/>
              </a:lnSpc>
              <a:spcBef>
                <a:spcPts val="0"/>
              </a:spcBef>
              <a:spcAft>
                <a:spcPts val="0"/>
              </a:spcAft>
              <a:buSzPts val="1500"/>
              <a:buFont typeface="Arial"/>
              <a:buAutoNum type="arabicPeriod"/>
            </a:pPr>
            <a:r>
              <a:rPr b="1" lang="en-US" sz="1500"/>
              <a:t>O-ring</a:t>
            </a:r>
            <a:r>
              <a:rPr lang="en-US" sz="1500"/>
              <a:t>: Damaged, out of place &amp; loosely compressed o-ring can create a way for fuel to seep into the return airline. This can also be caused by a part2 fitted wrongly into the dock holder.</a:t>
            </a:r>
            <a:endParaRPr sz="1500"/>
          </a:p>
          <a:p>
            <a:pPr indent="-323850" lvl="0" marL="457200" rtl="0" algn="l">
              <a:lnSpc>
                <a:spcPct val="90000"/>
              </a:lnSpc>
              <a:spcBef>
                <a:spcPts val="0"/>
              </a:spcBef>
              <a:spcAft>
                <a:spcPts val="0"/>
              </a:spcAft>
              <a:buSzPts val="1500"/>
              <a:buFont typeface="Arial"/>
              <a:buAutoNum type="arabicPeriod"/>
            </a:pPr>
            <a:r>
              <a:rPr b="1" lang="en-US" sz="1500"/>
              <a:t>Part2</a:t>
            </a:r>
            <a:r>
              <a:rPr lang="en-US" sz="1500"/>
              <a:t>:  Lack of circularity during injection molding &amp; large tolerance deviation from the drawing dimensions causes a lot of space &amp; play between dock holder-part 2 &amp; part 2-part 3. Fuel seeps into the airline between the contact spaces of these parts.</a:t>
            </a:r>
            <a:endParaRPr sz="1500"/>
          </a:p>
          <a:p>
            <a:pPr indent="-323850" lvl="0" marL="457200" rtl="0" algn="l">
              <a:lnSpc>
                <a:spcPct val="90000"/>
              </a:lnSpc>
              <a:spcBef>
                <a:spcPts val="0"/>
              </a:spcBef>
              <a:spcAft>
                <a:spcPts val="0"/>
              </a:spcAft>
              <a:buSzPts val="1500"/>
              <a:buFont typeface="Arial"/>
              <a:buAutoNum type="arabicPeriod"/>
            </a:pPr>
            <a:r>
              <a:rPr b="1" lang="en-US" sz="1500"/>
              <a:t>Part3</a:t>
            </a:r>
            <a:r>
              <a:rPr lang="en-US" sz="1500"/>
              <a:t>: Lack of circularity during injection molding &amp; large tolerance deviation from the drawing dimensions causes a lot of space &amp; play between part3-part2 during actuation. This can cause a slight tilt in part2 which doesn’t completely sit on the gasket thus allowing fuel into the airline.</a:t>
            </a:r>
            <a:endParaRPr sz="1500"/>
          </a:p>
          <a:p>
            <a:pPr indent="-323850" lvl="0" marL="457200" rtl="0" algn="l">
              <a:lnSpc>
                <a:spcPct val="90000"/>
              </a:lnSpc>
              <a:spcBef>
                <a:spcPts val="0"/>
              </a:spcBef>
              <a:spcAft>
                <a:spcPts val="0"/>
              </a:spcAft>
              <a:buSzPts val="1500"/>
              <a:buFont typeface="Arial"/>
              <a:buAutoNum type="arabicPeriod"/>
            </a:pPr>
            <a:r>
              <a:rPr b="1" lang="en-US" sz="1500"/>
              <a:t>O-ring</a:t>
            </a:r>
            <a:r>
              <a:rPr lang="en-US" sz="1500"/>
              <a:t>:Wearing out of the o-rings &amp; formation of grooves in part 2 due to friction during actuation causes space between the parts for fuel to go through into the airline.</a:t>
            </a:r>
            <a:endParaRPr sz="1500"/>
          </a:p>
          <a:p>
            <a:pPr indent="-323850" lvl="0" marL="457200" rtl="0" algn="l">
              <a:lnSpc>
                <a:spcPct val="90000"/>
              </a:lnSpc>
              <a:spcBef>
                <a:spcPts val="0"/>
              </a:spcBef>
              <a:spcAft>
                <a:spcPts val="0"/>
              </a:spcAft>
              <a:buSzPts val="1500"/>
              <a:buFont typeface="Arial"/>
              <a:buAutoNum type="arabicPeriod"/>
            </a:pPr>
            <a:r>
              <a:rPr lang="en-US" sz="1500"/>
              <a:t> </a:t>
            </a:r>
            <a:r>
              <a:rPr b="1" lang="en-US" sz="1500"/>
              <a:t>Part 2</a:t>
            </a:r>
            <a:r>
              <a:rPr lang="en-US" sz="1500"/>
              <a:t>: Deformation of gasket seat on part 2 during fabrication can cause the gasket to become slightly concave hence not closing off the holes on part 2 when actuated. Fuel  can pass through these holes and gap into the airline during canister refill.</a:t>
            </a:r>
            <a:endParaRPr sz="1500"/>
          </a:p>
          <a:p>
            <a:pPr indent="-323850" lvl="0" marL="457200" rtl="0" algn="l">
              <a:lnSpc>
                <a:spcPct val="90000"/>
              </a:lnSpc>
              <a:spcBef>
                <a:spcPts val="0"/>
              </a:spcBef>
              <a:spcAft>
                <a:spcPts val="0"/>
              </a:spcAft>
              <a:buSzPts val="1500"/>
              <a:buFont typeface="Arial"/>
              <a:buAutoNum type="arabicPeriod"/>
            </a:pPr>
            <a:r>
              <a:rPr b="1" lang="en-US" sz="1500"/>
              <a:t>Gasket</a:t>
            </a:r>
            <a:r>
              <a:rPr lang="en-US" sz="1500"/>
              <a:t>: Lack of uniformity and smooth gasket top surface can cause partial opening of some of the through holes on part 3 during actuation. Fuel can seep through these holes during a canister refill.</a:t>
            </a:r>
            <a:endParaRPr sz="1500"/>
          </a:p>
          <a:p>
            <a:pPr indent="-323850" lvl="0" marL="457200" rtl="0" algn="l">
              <a:lnSpc>
                <a:spcPct val="90000"/>
              </a:lnSpc>
              <a:spcBef>
                <a:spcPts val="0"/>
              </a:spcBef>
              <a:spcAft>
                <a:spcPts val="0"/>
              </a:spcAft>
              <a:buSzPts val="1500"/>
              <a:buFont typeface="Arial"/>
              <a:buAutoNum type="arabicPeriod"/>
            </a:pPr>
            <a:r>
              <a:rPr b="1" lang="en-US" sz="1500"/>
              <a:t>O-ring</a:t>
            </a:r>
            <a:r>
              <a:rPr lang="en-US" sz="1500"/>
              <a:t>: Wearing out of the o-rings &amp; formation of grooves in part 2 slanting faces causes a gap for fuel to seep into the airline during a canister refill.</a:t>
            </a:r>
            <a:endParaRPr b="1" sz="1600"/>
          </a:p>
          <a:p>
            <a:pPr indent="0" lvl="0" marL="0" rtl="0" algn="l">
              <a:spcBef>
                <a:spcPts val="1000"/>
              </a:spcBef>
              <a:spcAft>
                <a:spcPts val="0"/>
              </a:spcAft>
              <a:buNone/>
            </a:pPr>
            <a:r>
              <a:t/>
            </a:r>
            <a:endParaRPr/>
          </a:p>
        </p:txBody>
      </p:sp>
      <p:sp>
        <p:nvSpPr>
          <p:cNvPr id="247" name="Google Shape;247;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48" name="Google Shape;248;p29"/>
          <p:cNvPicPr preferRelativeResize="0"/>
          <p:nvPr/>
        </p:nvPicPr>
        <p:blipFill>
          <a:blip r:embed="rId3">
            <a:alphaModFix/>
          </a:blip>
          <a:stretch>
            <a:fillRect/>
          </a:stretch>
        </p:blipFill>
        <p:spPr>
          <a:xfrm>
            <a:off x="152400" y="1027750"/>
            <a:ext cx="5344075" cy="509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Deductions from SMV root cause analysis</a:t>
            </a:r>
            <a:endParaRPr/>
          </a:p>
        </p:txBody>
      </p:sp>
      <p:sp>
        <p:nvSpPr>
          <p:cNvPr id="255" name="Google Shape;255;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The current design of the SMV makes it prone to the following issues as outlined in the last 2 slides:</a:t>
            </a:r>
            <a:endParaRPr/>
          </a:p>
          <a:p>
            <a:pPr indent="-393700" lvl="1" marL="1371600" rtl="0" algn="l">
              <a:spcBef>
                <a:spcPts val="0"/>
              </a:spcBef>
              <a:spcAft>
                <a:spcPts val="0"/>
              </a:spcAft>
              <a:buSzPts val="2600"/>
              <a:buAutoNum type="alphaLcPeriod"/>
            </a:pPr>
            <a:r>
              <a:rPr lang="en-US" sz="2600"/>
              <a:t>Flooding of the dock.</a:t>
            </a:r>
            <a:endParaRPr sz="2600"/>
          </a:p>
          <a:p>
            <a:pPr indent="-393700" lvl="1" marL="1371600" rtl="0" algn="l">
              <a:spcBef>
                <a:spcPts val="0"/>
              </a:spcBef>
              <a:spcAft>
                <a:spcPts val="0"/>
              </a:spcAft>
              <a:buSzPts val="2600"/>
              <a:buAutoNum type="alphaLcPeriod"/>
            </a:pPr>
            <a:r>
              <a:rPr lang="en-US" sz="2600"/>
              <a:t>Leaking from dock area.</a:t>
            </a:r>
            <a:endParaRPr sz="2600"/>
          </a:p>
          <a:p>
            <a:pPr indent="-393700" lvl="1" marL="1371600" rtl="0" algn="l">
              <a:spcBef>
                <a:spcPts val="0"/>
              </a:spcBef>
              <a:spcAft>
                <a:spcPts val="0"/>
              </a:spcAft>
              <a:buSzPts val="2600"/>
              <a:buAutoNum type="alphaLcPeriod"/>
            </a:pPr>
            <a:r>
              <a:rPr lang="en-US" sz="2600"/>
              <a:t>Fuel going back into the airline.</a:t>
            </a:r>
            <a:endParaRPr sz="2600"/>
          </a:p>
          <a:p>
            <a:pPr indent="-406400" lvl="0" marL="457200" rtl="0" algn="l">
              <a:spcBef>
                <a:spcPts val="0"/>
              </a:spcBef>
              <a:spcAft>
                <a:spcPts val="0"/>
              </a:spcAft>
              <a:buSzPts val="2800"/>
              <a:buChar char="●"/>
            </a:pPr>
            <a:r>
              <a:rPr lang="en-US"/>
              <a:t>Therefore troubleshooting and QC can be done focusing on the potential areas shown in the slides.</a:t>
            </a:r>
            <a:endParaRPr/>
          </a:p>
          <a:p>
            <a:pPr indent="-406400" lvl="0" marL="457200" rtl="0" algn="l">
              <a:spcBef>
                <a:spcPts val="0"/>
              </a:spcBef>
              <a:spcAft>
                <a:spcPts val="0"/>
              </a:spcAft>
              <a:buSzPts val="2800"/>
              <a:buChar char="●"/>
            </a:pPr>
            <a:r>
              <a:rPr lang="en-US"/>
              <a:t>Also this will be used as design feedback for the next set of smart valves to be produced.</a:t>
            </a:r>
            <a:endParaRPr/>
          </a:p>
        </p:txBody>
      </p:sp>
      <p:sp>
        <p:nvSpPr>
          <p:cNvPr id="256" name="Google Shape;256;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5: Data from reworked SMVs</a:t>
            </a:r>
            <a:endParaRPr/>
          </a:p>
        </p:txBody>
      </p:sp>
      <p:sp>
        <p:nvSpPr>
          <p:cNvPr id="263" name="Google Shape;263;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Analysis done based on the </a:t>
            </a:r>
            <a:r>
              <a:rPr lang="en-US" u="sng">
                <a:solidFill>
                  <a:schemeClr val="hlink"/>
                </a:solidFill>
                <a:hlinkClick r:id="rId3"/>
              </a:rPr>
              <a:t>data logged in during rework of faulty SMVs</a:t>
            </a:r>
            <a:r>
              <a:rPr lang="en-US"/>
              <a:t> from the field.</a:t>
            </a:r>
            <a:endParaRPr/>
          </a:p>
          <a:p>
            <a:pPr indent="-406400" lvl="0" marL="457200" rtl="0" algn="l">
              <a:spcBef>
                <a:spcPts val="0"/>
              </a:spcBef>
              <a:spcAft>
                <a:spcPts val="0"/>
              </a:spcAft>
              <a:buSzPts val="2800"/>
              <a:buChar char="●"/>
            </a:pPr>
            <a:r>
              <a:rPr lang="en-US"/>
              <a:t>Gaps identified:</a:t>
            </a:r>
            <a:endParaRPr/>
          </a:p>
          <a:p>
            <a:pPr indent="-393700" lvl="1" marL="914400" rtl="0" algn="l">
              <a:spcBef>
                <a:spcPts val="0"/>
              </a:spcBef>
              <a:spcAft>
                <a:spcPts val="0"/>
              </a:spcAft>
              <a:buSzPts val="2600"/>
              <a:buAutoNum type="alphaLcPeriod"/>
            </a:pPr>
            <a:r>
              <a:rPr lang="en-US" sz="2600"/>
              <a:t>Most of the information on the specific issue discovered in the field is not available to the person carrying out the rework investigation</a:t>
            </a:r>
            <a:r>
              <a:rPr lang="en-US" sz="2600"/>
              <a:t>.</a:t>
            </a:r>
            <a:endParaRPr sz="2600"/>
          </a:p>
          <a:p>
            <a:pPr indent="-393700" lvl="1" marL="914400" rtl="0" algn="l">
              <a:spcBef>
                <a:spcPts val="0"/>
              </a:spcBef>
              <a:spcAft>
                <a:spcPts val="0"/>
              </a:spcAft>
              <a:buSzPts val="2600"/>
              <a:buAutoNum type="alphaLcPeriod"/>
            </a:pPr>
            <a:r>
              <a:rPr lang="en-US" sz="2600"/>
              <a:t>Missing data on what got done and why a particular part was replaced during </a:t>
            </a:r>
            <a:r>
              <a:rPr lang="en-US" sz="2600"/>
              <a:t>rework</a:t>
            </a:r>
            <a:r>
              <a:rPr lang="en-US" sz="2600"/>
              <a:t>.</a:t>
            </a:r>
            <a:endParaRPr sz="2600"/>
          </a:p>
          <a:p>
            <a:pPr indent="-393700" lvl="1" marL="914400" rtl="0" algn="l">
              <a:spcBef>
                <a:spcPts val="0"/>
              </a:spcBef>
              <a:spcAft>
                <a:spcPts val="0"/>
              </a:spcAft>
              <a:buSzPts val="2600"/>
              <a:buAutoNum type="alphaLcPeriod"/>
            </a:pPr>
            <a:r>
              <a:rPr lang="en-US" sz="2600"/>
              <a:t>Lack of a structured rework troubleshooting process.</a:t>
            </a:r>
            <a:endParaRPr sz="2600"/>
          </a:p>
        </p:txBody>
      </p:sp>
      <p:sp>
        <p:nvSpPr>
          <p:cNvPr id="264" name="Google Shape;264;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 based on analysis:</a:t>
            </a:r>
            <a:endParaRPr/>
          </a:p>
        </p:txBody>
      </p:sp>
      <p:sp>
        <p:nvSpPr>
          <p:cNvPr id="271" name="Google Shape;271;p32"/>
          <p:cNvSpPr txBox="1"/>
          <p:nvPr>
            <p:ph idx="1" type="subTitle"/>
          </p:nvPr>
        </p:nvSpPr>
        <p:spPr>
          <a:xfrm>
            <a:off x="458725" y="946700"/>
            <a:ext cx="11274600" cy="5454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Specificity</a:t>
            </a:r>
            <a:r>
              <a:rPr lang="en-US" sz="2400"/>
              <a:t> in ticket description: KP leakage is too ge</a:t>
            </a:r>
            <a:r>
              <a:rPr lang="en-US" sz="2400"/>
              <a:t>neral, instead have sth like SMV flooded or Canister dock area leakage or a separate cod</a:t>
            </a:r>
            <a:r>
              <a:rPr lang="en-US" sz="2400"/>
              <a:t>e for them</a:t>
            </a:r>
            <a:r>
              <a:rPr lang="en-US" sz="2400"/>
              <a:t>.</a:t>
            </a:r>
            <a:endParaRPr sz="2400"/>
          </a:p>
          <a:p>
            <a:pPr indent="-381000" lvl="0" marL="457200" rtl="0" algn="l">
              <a:spcBef>
                <a:spcPts val="0"/>
              </a:spcBef>
              <a:spcAft>
                <a:spcPts val="0"/>
              </a:spcAft>
              <a:buSzPts val="2400"/>
              <a:buChar char="●"/>
            </a:pPr>
            <a:r>
              <a:rPr lang="en-US" sz="2400"/>
              <a:t>Eliminate having different names for similar resolutions.</a:t>
            </a:r>
            <a:endParaRPr sz="2400"/>
          </a:p>
          <a:p>
            <a:pPr indent="-381000" lvl="0" marL="457200" rtl="0" algn="l">
              <a:spcBef>
                <a:spcPts val="0"/>
              </a:spcBef>
              <a:spcAft>
                <a:spcPts val="0"/>
              </a:spcAft>
              <a:buSzPts val="2400"/>
              <a:buChar char="●"/>
            </a:pPr>
            <a:r>
              <a:rPr lang="en-US" sz="2400"/>
              <a:t>Avoid loss of info and crucial details when translating between what was done in the field and the resolution applied.</a:t>
            </a:r>
            <a:endParaRPr sz="2400"/>
          </a:p>
          <a:p>
            <a:pPr indent="-381000" lvl="0" marL="457200" rtl="0" algn="l">
              <a:spcBef>
                <a:spcPts val="0"/>
              </a:spcBef>
              <a:spcAft>
                <a:spcPts val="0"/>
              </a:spcAft>
              <a:buSzPts val="2400"/>
              <a:buChar char="●"/>
            </a:pPr>
            <a:r>
              <a:rPr lang="en-US" sz="2400"/>
              <a:t>Improve on visibility of observa</a:t>
            </a:r>
            <a:r>
              <a:rPr lang="en-US" sz="2400"/>
              <a:t>tions identified in the field to the person carrying out the rework process.</a:t>
            </a:r>
            <a:endParaRPr sz="2400"/>
          </a:p>
          <a:p>
            <a:pPr indent="-381000" lvl="0" marL="457200" rtl="0" algn="l">
              <a:spcBef>
                <a:spcPts val="0"/>
              </a:spcBef>
              <a:spcAft>
                <a:spcPts val="0"/>
              </a:spcAft>
              <a:buSzPts val="2400"/>
              <a:buChar char="●"/>
            </a:pPr>
            <a:r>
              <a:rPr lang="en-US" sz="2400"/>
              <a:t>Develop a standard SMV troubleshooting/rework procedure and accurate way of logging in data that will be useful for analysis.</a:t>
            </a:r>
            <a:endParaRPr sz="2400"/>
          </a:p>
          <a:p>
            <a:pPr indent="-381000" lvl="0" marL="457200" rtl="0" algn="l">
              <a:spcBef>
                <a:spcPts val="0"/>
              </a:spcBef>
              <a:spcAft>
                <a:spcPts val="0"/>
              </a:spcAft>
              <a:buSzPts val="2400"/>
              <a:buChar char="●"/>
            </a:pPr>
            <a:r>
              <a:rPr lang="en-US" sz="2400"/>
              <a:t>General cross-departmental training on the internal working of the SMV is required for the Maintenance, Sub-assembly, QC &amp; Calibration teams.</a:t>
            </a:r>
            <a:endParaRPr sz="2400"/>
          </a:p>
          <a:p>
            <a:pPr indent="-381000" lvl="0" marL="457200" rtl="0" algn="l">
              <a:spcBef>
                <a:spcPts val="0"/>
              </a:spcBef>
              <a:spcAft>
                <a:spcPts val="0"/>
              </a:spcAft>
              <a:buSzPts val="2400"/>
              <a:buChar char="●"/>
            </a:pPr>
            <a:r>
              <a:rPr lang="en-US" sz="2400"/>
              <a:t>Continuous rework process to have spares available beforehand.</a:t>
            </a:r>
            <a:endParaRPr sz="2400"/>
          </a:p>
        </p:txBody>
      </p:sp>
      <p:sp>
        <p:nvSpPr>
          <p:cNvPr id="272" name="Google Shape;27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Outcomes of recommendations</a:t>
            </a:r>
            <a:endParaRPr/>
          </a:p>
        </p:txBody>
      </p:sp>
      <p:sp>
        <p:nvSpPr>
          <p:cNvPr id="279" name="Google Shape;279;p33"/>
          <p:cNvSpPr txBox="1"/>
          <p:nvPr>
            <p:ph idx="1" type="subTitle"/>
          </p:nvPr>
        </p:nvSpPr>
        <p:spPr>
          <a:xfrm>
            <a:off x="458725" y="946700"/>
            <a:ext cx="11274600" cy="54540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Char char="●"/>
            </a:pPr>
            <a:r>
              <a:rPr lang="en-US" sz="2100"/>
              <a:t>Development of a </a:t>
            </a:r>
            <a:r>
              <a:rPr lang="en-US" sz="2100" u="sng">
                <a:solidFill>
                  <a:schemeClr val="hlink"/>
                </a:solidFill>
                <a:hlinkClick r:id="rId3"/>
              </a:rPr>
              <a:t>standard SMV repair manual</a:t>
            </a:r>
            <a:r>
              <a:rPr lang="en-US" sz="2100"/>
              <a:t> that aids in troubleshooting of the issues.</a:t>
            </a:r>
            <a:endParaRPr sz="2100"/>
          </a:p>
          <a:p>
            <a:pPr indent="-361950" lvl="0" marL="457200" rtl="0" algn="l">
              <a:spcBef>
                <a:spcPts val="0"/>
              </a:spcBef>
              <a:spcAft>
                <a:spcPts val="0"/>
              </a:spcAft>
              <a:buSzPts val="2100"/>
              <a:buChar char="●"/>
            </a:pPr>
            <a:r>
              <a:rPr lang="en-US" sz="2100"/>
              <a:t>More detailed and improved data logging of the findings from the rework process in the </a:t>
            </a:r>
            <a:r>
              <a:rPr lang="en-US" sz="2100" u="sng">
                <a:solidFill>
                  <a:schemeClr val="hlink"/>
                </a:solidFill>
                <a:hlinkClick r:id="rId4"/>
              </a:rPr>
              <a:t>Rework Report</a:t>
            </a:r>
            <a:r>
              <a:rPr lang="en-US" sz="2100"/>
              <a:t>.</a:t>
            </a:r>
            <a:endParaRPr sz="2100"/>
          </a:p>
          <a:p>
            <a:pPr indent="-361950" lvl="0" marL="457200" rtl="0" algn="l">
              <a:spcBef>
                <a:spcPts val="0"/>
              </a:spcBef>
              <a:spcAft>
                <a:spcPts val="0"/>
              </a:spcAft>
              <a:buSzPts val="2100"/>
              <a:buChar char="●"/>
            </a:pPr>
            <a:r>
              <a:rPr lang="en-US" sz="2100"/>
              <a:t>Development of a </a:t>
            </a:r>
            <a:r>
              <a:rPr lang="en-US" sz="2100" u="sng">
                <a:solidFill>
                  <a:schemeClr val="hlink"/>
                </a:solidFill>
                <a:hlinkClick r:id="rId5"/>
              </a:rPr>
              <a:t>SMV plastic parts QC procedure</a:t>
            </a:r>
            <a:r>
              <a:rPr lang="en-US" sz="2100"/>
              <a:t> since the plastic parts are suspected to be the biggest contributor of the leakage issues.</a:t>
            </a:r>
            <a:endParaRPr sz="2100"/>
          </a:p>
          <a:p>
            <a:pPr indent="-361950" lvl="0" marL="457200" rtl="0" algn="l">
              <a:spcBef>
                <a:spcPts val="0"/>
              </a:spcBef>
              <a:spcAft>
                <a:spcPts val="0"/>
              </a:spcAft>
              <a:buSzPts val="2100"/>
              <a:buChar char="●"/>
            </a:pPr>
            <a:r>
              <a:rPr lang="en-US" sz="2100"/>
              <a:t>Feedback given to Maintenance team to be as accurate as possible when logging in their field findings.</a:t>
            </a:r>
            <a:endParaRPr sz="2100"/>
          </a:p>
          <a:p>
            <a:pPr indent="-361950" lvl="0" marL="457200" rtl="0" algn="l">
              <a:spcBef>
                <a:spcPts val="0"/>
              </a:spcBef>
              <a:spcAft>
                <a:spcPts val="0"/>
              </a:spcAft>
              <a:buSzPts val="2100"/>
              <a:buChar char="●"/>
            </a:pPr>
            <a:r>
              <a:rPr lang="en-US" sz="2100"/>
              <a:t>Feedback provided to the Design team on areas to focus on during fabrication and quality check of the next SMV design. A request for involvement of the Production Engineering team during the process has been submitted - On going</a:t>
            </a:r>
            <a:endParaRPr sz="2100"/>
          </a:p>
          <a:p>
            <a:pPr indent="-361950" lvl="0" marL="457200" rtl="0" algn="l">
              <a:spcBef>
                <a:spcPts val="0"/>
              </a:spcBef>
              <a:spcAft>
                <a:spcPts val="0"/>
              </a:spcAft>
              <a:buSzPts val="2100"/>
              <a:buChar char="●"/>
            </a:pPr>
            <a:r>
              <a:rPr lang="en-US" sz="2100" u="sng">
                <a:solidFill>
                  <a:schemeClr val="hlink"/>
                </a:solidFill>
                <a:hlinkClick r:id="rId6"/>
              </a:rPr>
              <a:t>Development of simulations of the internal working of the SMV</a:t>
            </a:r>
            <a:r>
              <a:rPr lang="en-US" sz="2100"/>
              <a:t> and different failure modes to give a clearer understanding of the SMV functionality - On going</a:t>
            </a:r>
            <a:endParaRPr sz="2100"/>
          </a:p>
          <a:p>
            <a:pPr indent="-361950" lvl="0" marL="457200" rtl="0" algn="l">
              <a:spcBef>
                <a:spcPts val="0"/>
              </a:spcBef>
              <a:spcAft>
                <a:spcPts val="0"/>
              </a:spcAft>
              <a:buSzPts val="2100"/>
              <a:buChar char="●"/>
            </a:pPr>
            <a:r>
              <a:rPr lang="en-US" sz="2100"/>
              <a:t>Development of a </a:t>
            </a:r>
            <a:r>
              <a:rPr lang="en-US" sz="2100" u="sng">
                <a:solidFill>
                  <a:schemeClr val="hlink"/>
                </a:solidFill>
                <a:hlinkClick r:id="rId7"/>
              </a:rPr>
              <a:t>KP canister dock training guide</a:t>
            </a:r>
            <a:r>
              <a:rPr lang="en-US" sz="2100"/>
              <a:t> that will be used to improve on the team’s knowledge on the SMV for better troubleshooting - On going</a:t>
            </a:r>
            <a:endParaRPr sz="2100"/>
          </a:p>
        </p:txBody>
      </p:sp>
      <p:sp>
        <p:nvSpPr>
          <p:cNvPr id="280" name="Google Shape;280;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4"/>
          <p:cNvSpPr txBox="1"/>
          <p:nvPr>
            <p:ph type="title"/>
          </p:nvPr>
        </p:nvSpPr>
        <p:spPr>
          <a:xfrm>
            <a:off x="1200150" y="83425"/>
            <a:ext cx="10533000" cy="79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Other: </a:t>
            </a:r>
            <a:r>
              <a:rPr lang="en-US"/>
              <a:t>Effects of dock replacement on dispense accuracy</a:t>
            </a:r>
            <a:endParaRPr/>
          </a:p>
        </p:txBody>
      </p:sp>
      <p:sp>
        <p:nvSpPr>
          <p:cNvPr id="287" name="Google Shape;287;p34"/>
          <p:cNvSpPr txBox="1"/>
          <p:nvPr>
            <p:ph idx="1" type="subTitle"/>
          </p:nvPr>
        </p:nvSpPr>
        <p:spPr>
          <a:xfrm>
            <a:off x="458725" y="1105075"/>
            <a:ext cx="11274600" cy="60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30 out of 48 KPs passed verification after their docks had been swapped.</a:t>
            </a:r>
            <a:endParaRPr/>
          </a:p>
        </p:txBody>
      </p:sp>
      <p:sp>
        <p:nvSpPr>
          <p:cNvPr id="288" name="Google Shape;288;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9" name="Google Shape;289;p34" title="VALIDATION STATUS"/>
          <p:cNvPicPr preferRelativeResize="0"/>
          <p:nvPr/>
        </p:nvPicPr>
        <p:blipFill>
          <a:blip r:embed="rId3">
            <a:alphaModFix/>
          </a:blip>
          <a:stretch>
            <a:fillRect/>
          </a:stretch>
        </p:blipFill>
        <p:spPr>
          <a:xfrm>
            <a:off x="2816600" y="1936000"/>
            <a:ext cx="7865124" cy="438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325900" cy="18036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rPr>
              <a:t>Analysis</a:t>
            </a:r>
            <a:endParaRPr/>
          </a:p>
          <a:p>
            <a:pPr indent="-457200" lvl="0" marL="609600" rtl="0" algn="l">
              <a:spcBef>
                <a:spcPts val="0"/>
              </a:spcBef>
              <a:spcAft>
                <a:spcPts val="0"/>
              </a:spcAft>
              <a:buSzPts val="2400"/>
              <a:buAutoNum type="arabicPeriod"/>
            </a:pPr>
            <a:r>
              <a:rPr lang="en-US" u="sng">
                <a:solidFill>
                  <a:schemeClr val="hlink"/>
                </a:solidFill>
                <a:hlinkClick/>
              </a:rPr>
              <a:t>Investigations and Results</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7" name="Google Shape;177;p21"/>
          <p:cNvSpPr txBox="1"/>
          <p:nvPr>
            <p:ph idx="1" type="subTitle"/>
          </p:nvPr>
        </p:nvSpPr>
        <p:spPr>
          <a:xfrm>
            <a:off x="458700" y="1003050"/>
            <a:ext cx="11388300" cy="516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 number of customers and agents have reported to have experienced cases of leakage from the canister dock area when refilling canisters. </a:t>
            </a:r>
            <a:r>
              <a:rPr lang="en-US" u="sng">
                <a:solidFill>
                  <a:schemeClr val="hlink"/>
                </a:solidFill>
                <a:hlinkClick r:id="rId3"/>
              </a:rPr>
              <a:t>39 tickets</a:t>
            </a:r>
            <a:r>
              <a:rPr lang="en-US"/>
              <a:t> have been raised between 18-09-19 and 22-03-20. </a:t>
            </a:r>
            <a:endParaRPr/>
          </a:p>
          <a:p>
            <a:pPr indent="0" lvl="0" marL="0" rtl="0" algn="l">
              <a:spcBef>
                <a:spcPts val="1000"/>
              </a:spcBef>
              <a:spcAft>
                <a:spcPts val="0"/>
              </a:spcAft>
              <a:buNone/>
            </a:pPr>
            <a:r>
              <a:rPr b="1" lang="en-US" u="sng"/>
              <a:t>Goal:</a:t>
            </a:r>
            <a:endParaRPr b="1" u="sng"/>
          </a:p>
          <a:p>
            <a:pPr indent="-406400" lvl="0" marL="457200" rtl="0" algn="l">
              <a:spcBef>
                <a:spcPts val="1000"/>
              </a:spcBef>
              <a:spcAft>
                <a:spcPts val="0"/>
              </a:spcAft>
              <a:buSzPts val="2800"/>
              <a:buChar char="●"/>
            </a:pPr>
            <a:r>
              <a:rPr lang="en-US"/>
              <a:t>To find out the root cause of leakages from the canister dock area and suggest improvement in the process or design.</a:t>
            </a:r>
            <a:endParaRPr/>
          </a:p>
          <a:p>
            <a:pPr indent="-406400" lvl="0" marL="457200" rtl="0" algn="l">
              <a:spcBef>
                <a:spcPts val="0"/>
              </a:spcBef>
              <a:spcAft>
                <a:spcPts val="0"/>
              </a:spcAft>
              <a:buSzPts val="2800"/>
              <a:buChar char="●"/>
            </a:pPr>
            <a:r>
              <a:rPr lang="en-US"/>
              <a:t>Develop a scheduled maintenance to empty sump before leakage occurs.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5" name="Google Shape;185;p22"/>
          <p:cNvSpPr txBox="1"/>
          <p:nvPr>
            <p:ph idx="1" type="subTitle"/>
          </p:nvPr>
        </p:nvSpPr>
        <p:spPr>
          <a:xfrm>
            <a:off x="522600" y="999800"/>
            <a:ext cx="11210700" cy="50787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Cases of flooded smart valves lead to </a:t>
            </a:r>
            <a:r>
              <a:rPr lang="en-US"/>
              <a:t>accumulation</a:t>
            </a:r>
            <a:r>
              <a:rPr lang="en-US"/>
              <a:t> of excess fuel into the sump area.</a:t>
            </a:r>
            <a:endParaRPr/>
          </a:p>
          <a:p>
            <a:pPr indent="-406400" lvl="0" marL="457200" rtl="0" algn="l">
              <a:spcBef>
                <a:spcPts val="0"/>
              </a:spcBef>
              <a:spcAft>
                <a:spcPts val="0"/>
              </a:spcAft>
              <a:buSzPts val="2800"/>
              <a:buChar char="●"/>
            </a:pPr>
            <a:r>
              <a:rPr lang="en-US"/>
              <a:t>Reported cases of KPs under-dispensing without triggering an error 092 meaning some of the fuel goes into airline or sump.</a:t>
            </a:r>
            <a:endParaRPr/>
          </a:p>
          <a:p>
            <a:pPr indent="-406400" lvl="0" marL="457200" rtl="0" algn="l">
              <a:spcBef>
                <a:spcPts val="0"/>
              </a:spcBef>
              <a:spcAft>
                <a:spcPts val="0"/>
              </a:spcAft>
              <a:buSzPts val="2800"/>
              <a:buChar char="●"/>
            </a:pPr>
            <a:r>
              <a:rPr lang="en-US"/>
              <a:t>Few cases reported on faulty canisters not completely opening the fuel line during a dispense.</a:t>
            </a:r>
            <a:endParaRPr/>
          </a:p>
          <a:p>
            <a:pPr indent="-406400" lvl="0" marL="457200" rtl="0" algn="l">
              <a:spcBef>
                <a:spcPts val="0"/>
              </a:spcBef>
              <a:spcAft>
                <a:spcPts val="0"/>
              </a:spcAft>
              <a:buSzPts val="2800"/>
              <a:buChar char="●"/>
            </a:pPr>
            <a:r>
              <a:rPr lang="en-US"/>
              <a:t>Issues with Smart valve part 1 having inconsistent dimensions during fabrication.</a:t>
            </a:r>
            <a:endParaRPr/>
          </a:p>
          <a:p>
            <a:pPr indent="-406400" lvl="0" marL="457200" rtl="0" algn="l">
              <a:spcBef>
                <a:spcPts val="0"/>
              </a:spcBef>
              <a:spcAft>
                <a:spcPts val="0"/>
              </a:spcAft>
              <a:buSzPts val="2800"/>
              <a:buChar char="●"/>
            </a:pPr>
            <a:r>
              <a:rPr lang="en-US"/>
              <a:t>53mm O-ring deforming if misaligned during as</a:t>
            </a:r>
            <a:r>
              <a:rPr lang="en-US"/>
              <a:t>sembly</a:t>
            </a:r>
            <a:r>
              <a:rPr lang="en-US"/>
              <a:t> of the SMV.</a:t>
            </a:r>
            <a:endParaRPr/>
          </a:p>
          <a:p>
            <a:pPr indent="0" lvl="0" marL="0" rtl="0" algn="l">
              <a:spcBef>
                <a:spcPts val="1000"/>
              </a:spcBef>
              <a:spcAft>
                <a:spcPts val="0"/>
              </a:spcAft>
              <a:buNone/>
            </a:pPr>
            <a:r>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 Frequency by month</a:t>
            </a:r>
            <a:endParaRPr/>
          </a:p>
        </p:txBody>
      </p:sp>
      <p:sp>
        <p:nvSpPr>
          <p:cNvPr id="193" name="Google Shape;193;p23"/>
          <p:cNvSpPr txBox="1"/>
          <p:nvPr>
            <p:ph idx="1" type="subTitle"/>
          </p:nvPr>
        </p:nvSpPr>
        <p:spPr>
          <a:xfrm>
            <a:off x="458725" y="1087725"/>
            <a:ext cx="11274600" cy="50967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Higher numbers in Feb and March due to the increased number of dispenses.</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5" name="Google Shape;195;p23"/>
          <p:cNvPicPr preferRelativeResize="0"/>
          <p:nvPr/>
        </p:nvPicPr>
        <p:blipFill>
          <a:blip r:embed="rId3">
            <a:alphaModFix/>
          </a:blip>
          <a:stretch>
            <a:fillRect/>
          </a:stretch>
        </p:blipFill>
        <p:spPr>
          <a:xfrm>
            <a:off x="458725" y="2239000"/>
            <a:ext cx="11375726" cy="416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1: Resolutions applied.</a:t>
            </a:r>
            <a:endParaRPr/>
          </a:p>
        </p:txBody>
      </p:sp>
      <p:sp>
        <p:nvSpPr>
          <p:cNvPr id="202" name="Google Shape;202;p24"/>
          <p:cNvSpPr txBox="1"/>
          <p:nvPr>
            <p:ph idx="1" type="subTitle"/>
          </p:nvPr>
        </p:nvSpPr>
        <p:spPr>
          <a:xfrm>
            <a:off x="458725" y="950925"/>
            <a:ext cx="5773800" cy="53655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Highest resolution applied has been replacement of the SMV and </a:t>
            </a:r>
            <a:r>
              <a:rPr lang="en-US" sz="2400"/>
              <a:t>emptying fuel in rockwool/draining sump</a:t>
            </a:r>
            <a:r>
              <a:rPr lang="en-US" sz="2400"/>
              <a:t>.</a:t>
            </a:r>
            <a:endParaRPr sz="2400"/>
          </a:p>
          <a:p>
            <a:pPr indent="-381000" lvl="0" marL="457200" rtl="0" algn="l">
              <a:spcBef>
                <a:spcPts val="0"/>
              </a:spcBef>
              <a:spcAft>
                <a:spcPts val="0"/>
              </a:spcAft>
              <a:buSzPts val="2400"/>
              <a:buChar char="●"/>
            </a:pPr>
            <a:r>
              <a:rPr lang="en-US" sz="2400"/>
              <a:t>2 out of 17 cases where an SMV has been replaced have had </a:t>
            </a:r>
            <a:r>
              <a:rPr lang="en-US" sz="2400"/>
              <a:t>recurrences</a:t>
            </a:r>
            <a:r>
              <a:rPr lang="en-US" sz="2400"/>
              <a:t> afterwards: KP-0236 and KP-0119 (worth investigating other causes apart from SMV for these).</a:t>
            </a:r>
            <a:endParaRPr sz="2400"/>
          </a:p>
          <a:p>
            <a:pPr indent="-381000" lvl="0" marL="457200" rtl="0" algn="l">
              <a:spcBef>
                <a:spcPts val="0"/>
              </a:spcBef>
              <a:spcAft>
                <a:spcPts val="0"/>
              </a:spcAft>
              <a:buSzPts val="2400"/>
              <a:buChar char="●"/>
            </a:pPr>
            <a:r>
              <a:rPr lang="en-US" sz="2400"/>
              <a:t>Same resolution, different name: emptied rockwool and drained sump (Feedback to the NOC team).</a:t>
            </a:r>
            <a:endParaRPr sz="24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p:cNvPicPr preferRelativeResize="0"/>
          <p:nvPr/>
        </p:nvPicPr>
        <p:blipFill>
          <a:blip r:embed="rId3">
            <a:alphaModFix/>
          </a:blip>
          <a:stretch>
            <a:fillRect/>
          </a:stretch>
        </p:blipFill>
        <p:spPr>
          <a:xfrm>
            <a:off x="6420900" y="1575950"/>
            <a:ext cx="5551700" cy="436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2: Resolution vs Tech report</a:t>
            </a:r>
            <a:endParaRPr/>
          </a:p>
        </p:txBody>
      </p:sp>
      <p:sp>
        <p:nvSpPr>
          <p:cNvPr id="211" name="Google Shape;211;p25"/>
          <p:cNvSpPr txBox="1"/>
          <p:nvPr>
            <p:ph idx="1" type="subTitle"/>
          </p:nvPr>
        </p:nvSpPr>
        <p:spPr>
          <a:xfrm>
            <a:off x="458724" y="1332475"/>
            <a:ext cx="48693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Some of the info was lost during translation of what was observed in the field and resolution applied.</a:t>
            </a:r>
            <a:endParaRPr sz="2400"/>
          </a:p>
          <a:p>
            <a:pPr indent="-381000" lvl="0" marL="457200" rtl="0" algn="l">
              <a:spcBef>
                <a:spcPts val="0"/>
              </a:spcBef>
              <a:spcAft>
                <a:spcPts val="0"/>
              </a:spcAft>
              <a:buSzPts val="2400"/>
              <a:buChar char="●"/>
            </a:pPr>
            <a:r>
              <a:rPr lang="en-US" sz="2400"/>
              <a:t>This information is crucial in the root cause analysis therefore should be as accurate as can be (Feedback to NOC &amp; Maintenance teams).</a:t>
            </a:r>
            <a:endParaRPr sz="2400"/>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3" name="Google Shape;213;p25"/>
          <p:cNvPicPr preferRelativeResize="0"/>
          <p:nvPr/>
        </p:nvPicPr>
        <p:blipFill>
          <a:blip r:embed="rId3">
            <a:alphaModFix/>
          </a:blip>
          <a:stretch>
            <a:fillRect/>
          </a:stretch>
        </p:blipFill>
        <p:spPr>
          <a:xfrm>
            <a:off x="5328150" y="1140062"/>
            <a:ext cx="6543975" cy="504431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3: Frequency by KP</a:t>
            </a:r>
            <a:endParaRPr/>
          </a:p>
        </p:txBody>
      </p:sp>
      <p:sp>
        <p:nvSpPr>
          <p:cNvPr id="220" name="Google Shape;220;p26"/>
          <p:cNvSpPr txBox="1"/>
          <p:nvPr>
            <p:ph idx="1" type="subTitle"/>
          </p:nvPr>
        </p:nvSpPr>
        <p:spPr>
          <a:xfrm>
            <a:off x="241150" y="1087725"/>
            <a:ext cx="4823100" cy="50967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Issue is spread across 32 KPs.</a:t>
            </a:r>
            <a:endParaRPr sz="2400"/>
          </a:p>
          <a:p>
            <a:pPr indent="-381000" lvl="0" marL="457200" rtl="0" algn="l">
              <a:spcBef>
                <a:spcPts val="0"/>
              </a:spcBef>
              <a:spcAft>
                <a:spcPts val="0"/>
              </a:spcAft>
              <a:buSzPts val="2400"/>
              <a:buChar char="●"/>
            </a:pPr>
            <a:r>
              <a:rPr lang="en-US" sz="2400"/>
              <a:t>5 KPs have experienced more than 1 count of leakages.</a:t>
            </a:r>
            <a:endParaRPr sz="2400"/>
          </a:p>
          <a:p>
            <a:pPr indent="-381000" lvl="0" marL="457200" rtl="0" algn="l">
              <a:spcBef>
                <a:spcPts val="0"/>
              </a:spcBef>
              <a:spcAft>
                <a:spcPts val="0"/>
              </a:spcAft>
              <a:buSzPts val="2400"/>
              <a:buChar char="●"/>
            </a:pPr>
            <a:r>
              <a:rPr lang="en-US" sz="2400"/>
              <a:t>Deep dive of the 5 KPs in next slide (plus KP-0557 added later on with a count of 2).</a:t>
            </a:r>
            <a:endParaRPr sz="2400"/>
          </a:p>
        </p:txBody>
      </p:sp>
      <p:sp>
        <p:nvSpPr>
          <p:cNvPr id="221" name="Google Shape;221;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2" name="Google Shape;222;p26"/>
          <p:cNvPicPr preferRelativeResize="0"/>
          <p:nvPr/>
        </p:nvPicPr>
        <p:blipFill>
          <a:blip r:embed="rId3">
            <a:alphaModFix/>
          </a:blip>
          <a:stretch>
            <a:fillRect/>
          </a:stretch>
        </p:blipFill>
        <p:spPr>
          <a:xfrm>
            <a:off x="5001575" y="949575"/>
            <a:ext cx="7153400" cy="5451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Analysis 3 Cont’d: Deep dive of 6 most frequent KPs.</a:t>
            </a:r>
            <a:endParaRPr/>
          </a:p>
        </p:txBody>
      </p:sp>
      <p:sp>
        <p:nvSpPr>
          <p:cNvPr id="229" name="Google Shape;22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0" name="Google Shape;230;p27"/>
          <p:cNvGraphicFramePr/>
          <p:nvPr/>
        </p:nvGraphicFramePr>
        <p:xfrm>
          <a:off x="399825" y="968450"/>
          <a:ext cx="3000000" cy="3000000"/>
        </p:xfrm>
        <a:graphic>
          <a:graphicData uri="http://schemas.openxmlformats.org/drawingml/2006/table">
            <a:tbl>
              <a:tblPr>
                <a:noFill/>
                <a:tableStyleId>{F6770C3E-AC52-4032-A0EE-3431759AE82E}</a:tableStyleId>
              </a:tblPr>
              <a:tblGrid>
                <a:gridCol w="878725"/>
                <a:gridCol w="635175"/>
                <a:gridCol w="5035675"/>
                <a:gridCol w="4821700"/>
              </a:tblGrid>
              <a:tr h="405150">
                <a:tc>
                  <a:txBody>
                    <a:bodyPr/>
                    <a:lstStyle/>
                    <a:p>
                      <a:pPr indent="0" lvl="0" marL="0" rtl="0" algn="l">
                        <a:spcBef>
                          <a:spcPts val="0"/>
                        </a:spcBef>
                        <a:spcAft>
                          <a:spcPts val="0"/>
                        </a:spcAft>
                        <a:buNone/>
                      </a:pPr>
                      <a:r>
                        <a:rPr b="1" lang="en-US"/>
                        <a:t>KP Sr.</a:t>
                      </a:r>
                      <a:endParaRPr b="1"/>
                    </a:p>
                  </a:txBody>
                  <a:tcPr marT="91425" marB="91425" marR="91425" marL="91425"/>
                </a:tc>
                <a:tc>
                  <a:txBody>
                    <a:bodyPr/>
                    <a:lstStyle/>
                    <a:p>
                      <a:pPr indent="0" lvl="0" marL="0" rtl="0" algn="l">
                        <a:spcBef>
                          <a:spcPts val="0"/>
                        </a:spcBef>
                        <a:spcAft>
                          <a:spcPts val="0"/>
                        </a:spcAft>
                        <a:buNone/>
                      </a:pPr>
                      <a:r>
                        <a:rPr b="1" lang="en-US"/>
                        <a:t>Freq.</a:t>
                      </a:r>
                      <a:endParaRPr b="1"/>
                    </a:p>
                  </a:txBody>
                  <a:tcPr marT="91425" marB="91425" marR="91425" marL="91425"/>
                </a:tc>
                <a:tc>
                  <a:txBody>
                    <a:bodyPr/>
                    <a:lstStyle/>
                    <a:p>
                      <a:pPr indent="0" lvl="0" marL="0" rtl="0" algn="l">
                        <a:spcBef>
                          <a:spcPts val="0"/>
                        </a:spcBef>
                        <a:spcAft>
                          <a:spcPts val="0"/>
                        </a:spcAft>
                        <a:buNone/>
                      </a:pPr>
                      <a:r>
                        <a:rPr b="1" lang="en-US"/>
                        <a:t>Associated tickets</a:t>
                      </a:r>
                      <a:endParaRPr b="1"/>
                    </a:p>
                  </a:txBody>
                  <a:tcPr marT="91425" marB="91425" marR="91425" marL="91425"/>
                </a:tc>
                <a:tc>
                  <a:txBody>
                    <a:bodyPr/>
                    <a:lstStyle/>
                    <a:p>
                      <a:pPr indent="0" lvl="0" marL="0" rtl="0" algn="l">
                        <a:spcBef>
                          <a:spcPts val="0"/>
                        </a:spcBef>
                        <a:spcAft>
                          <a:spcPts val="0"/>
                        </a:spcAft>
                        <a:buNone/>
                      </a:pPr>
                      <a:r>
                        <a:rPr b="1" lang="en-US"/>
                        <a:t>Summary</a:t>
                      </a:r>
                      <a:endParaRPr b="1"/>
                    </a:p>
                  </a:txBody>
                  <a:tcPr marT="91425" marB="91425" marR="91425" marL="91425"/>
                </a:tc>
              </a:tr>
              <a:tr h="1054250">
                <a:tc>
                  <a:txBody>
                    <a:bodyPr/>
                    <a:lstStyle/>
                    <a:p>
                      <a:pPr indent="0" lvl="0" marL="0" rtl="0" algn="l">
                        <a:spcBef>
                          <a:spcPts val="0"/>
                        </a:spcBef>
                        <a:spcAft>
                          <a:spcPts val="0"/>
                        </a:spcAft>
                        <a:buNone/>
                      </a:pPr>
                      <a:r>
                        <a:rPr lang="en-US"/>
                        <a:t>KP-0236</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5th Sep   - Old dock replaced with Final dock.</a:t>
                      </a:r>
                      <a:endParaRPr/>
                    </a:p>
                    <a:p>
                      <a:pPr indent="0" lvl="0" marL="0" rtl="0" algn="l">
                        <a:spcBef>
                          <a:spcPts val="0"/>
                        </a:spcBef>
                        <a:spcAft>
                          <a:spcPts val="0"/>
                        </a:spcAft>
                        <a:buNone/>
                      </a:pPr>
                      <a:r>
                        <a:rPr lang="en-US"/>
                        <a:t>20th Sep - Dock replaced due to flooding.</a:t>
                      </a:r>
                      <a:endParaRPr/>
                    </a:p>
                    <a:p>
                      <a:pPr indent="0" lvl="0" marL="0" rtl="0" algn="l">
                        <a:spcBef>
                          <a:spcPts val="0"/>
                        </a:spcBef>
                        <a:spcAft>
                          <a:spcPts val="0"/>
                        </a:spcAft>
                        <a:buNone/>
                      </a:pPr>
                      <a:r>
                        <a:rPr lang="en-US"/>
                        <a:t>7th Oct    - Dock replaced due to flooding.</a:t>
                      </a:r>
                      <a:endParaRPr/>
                    </a:p>
                    <a:p>
                      <a:pPr indent="0" lvl="0" marL="0" rtl="0" algn="l">
                        <a:spcBef>
                          <a:spcPts val="0"/>
                        </a:spcBef>
                        <a:spcAft>
                          <a:spcPts val="0"/>
                        </a:spcAft>
                        <a:buNone/>
                      </a:pPr>
                      <a:r>
                        <a:rPr lang="en-US"/>
                        <a:t>18th Dec - Customer under-dispense caused flooding. </a:t>
                      </a:r>
                      <a:endParaRPr/>
                    </a:p>
                  </a:txBody>
                  <a:tcPr marT="91425" marB="91425" marR="91425" marL="91425"/>
                </a:tc>
                <a:tc>
                  <a:txBody>
                    <a:bodyPr/>
                    <a:lstStyle/>
                    <a:p>
                      <a:pPr indent="0" lvl="0" marL="0" rtl="0" algn="l">
                        <a:spcBef>
                          <a:spcPts val="0"/>
                        </a:spcBef>
                        <a:spcAft>
                          <a:spcPts val="0"/>
                        </a:spcAft>
                        <a:buNone/>
                      </a:pPr>
                      <a:r>
                        <a:rPr lang="en-US"/>
                        <a:t>3 flooding SMV.</a:t>
                      </a:r>
                      <a:endParaRPr/>
                    </a:p>
                    <a:p>
                      <a:pPr indent="0" lvl="0" marL="0" rtl="0" algn="l">
                        <a:spcBef>
                          <a:spcPts val="0"/>
                        </a:spcBef>
                        <a:spcAft>
                          <a:spcPts val="0"/>
                        </a:spcAft>
                        <a:buNone/>
                      </a:pPr>
                      <a:r>
                        <a:rPr lang="en-US"/>
                        <a:t>1 under-dispense causing flooding.</a:t>
                      </a:r>
                      <a:endParaRPr/>
                    </a:p>
                  </a:txBody>
                  <a:tcPr marT="91425" marB="91425" marR="91425" marL="91425"/>
                </a:tc>
              </a:tr>
              <a:tr h="837875">
                <a:tc>
                  <a:txBody>
                    <a:bodyPr/>
                    <a:lstStyle/>
                    <a:p>
                      <a:pPr indent="0" lvl="0" marL="0" rtl="0" algn="l">
                        <a:spcBef>
                          <a:spcPts val="0"/>
                        </a:spcBef>
                        <a:spcAft>
                          <a:spcPts val="0"/>
                        </a:spcAft>
                        <a:buNone/>
                      </a:pPr>
                      <a:r>
                        <a:rPr lang="en-US"/>
                        <a:t>KP-0119</a:t>
                      </a:r>
                      <a:endParaRPr/>
                    </a:p>
                  </a:txBody>
                  <a:tcPr marT="91425" marB="91425" marR="91425" marL="91425"/>
                </a:tc>
                <a:tc>
                  <a:txBody>
                    <a:bodyPr/>
                    <a:lstStyle/>
                    <a:p>
                      <a:pPr indent="0" lvl="0" marL="0" rtl="0" algn="ctr">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24th Feb - 53mm O-ring deformed. Smart valve replaced.</a:t>
                      </a:r>
                      <a:endParaRPr/>
                    </a:p>
                    <a:p>
                      <a:pPr indent="0" lvl="0" marL="0" rtl="0" algn="l">
                        <a:spcBef>
                          <a:spcPts val="0"/>
                        </a:spcBef>
                        <a:spcAft>
                          <a:spcPts val="0"/>
                        </a:spcAft>
                        <a:buNone/>
                      </a:pPr>
                      <a:r>
                        <a:rPr lang="en-US"/>
                        <a:t>10th Mar - </a:t>
                      </a:r>
                      <a:r>
                        <a:rPr lang="en-US"/>
                        <a:t>Customer under-dispense resulting to flooding.</a:t>
                      </a:r>
                      <a:endParaRPr/>
                    </a:p>
                    <a:p>
                      <a:pPr indent="0" lvl="0" marL="0" rtl="0" algn="l">
                        <a:spcBef>
                          <a:spcPts val="0"/>
                        </a:spcBef>
                        <a:spcAft>
                          <a:spcPts val="0"/>
                        </a:spcAft>
                        <a:buNone/>
                      </a:pPr>
                      <a:r>
                        <a:rPr lang="en-US"/>
                        <a:t>23rd Mar - Smart valve replaced due to flooding.</a:t>
                      </a:r>
                      <a:endParaRPr/>
                    </a:p>
                  </a:txBody>
                  <a:tcPr marT="91425" marB="91425" marR="91425" marL="91425"/>
                </a:tc>
                <a:tc>
                  <a:txBody>
                    <a:bodyPr/>
                    <a:lstStyle/>
                    <a:p>
                      <a:pPr indent="0" lvl="0" marL="0" rtl="0" algn="l">
                        <a:spcBef>
                          <a:spcPts val="0"/>
                        </a:spcBef>
                        <a:spcAft>
                          <a:spcPts val="0"/>
                        </a:spcAft>
                        <a:buNone/>
                      </a:pPr>
                      <a:r>
                        <a:rPr lang="en-US"/>
                        <a:t>1 53mm O-ring deformed.</a:t>
                      </a:r>
                      <a:endParaRPr/>
                    </a:p>
                    <a:p>
                      <a:pPr indent="0" lvl="0" marL="0" rtl="0" algn="l">
                        <a:spcBef>
                          <a:spcPts val="0"/>
                        </a:spcBef>
                        <a:spcAft>
                          <a:spcPts val="0"/>
                        </a:spcAft>
                        <a:buNone/>
                      </a:pPr>
                      <a:r>
                        <a:rPr lang="en-US"/>
                        <a:t>1 under-dispense causing flooding.</a:t>
                      </a:r>
                      <a:endParaRPr/>
                    </a:p>
                    <a:p>
                      <a:pPr indent="0" lvl="0" marL="0" rtl="0" algn="l">
                        <a:spcBef>
                          <a:spcPts val="0"/>
                        </a:spcBef>
                        <a:spcAft>
                          <a:spcPts val="0"/>
                        </a:spcAft>
                        <a:buNone/>
                      </a:pPr>
                      <a:r>
                        <a:rPr lang="en-US"/>
                        <a:t>1 flooding SMV.</a:t>
                      </a:r>
                      <a:endParaRPr/>
                    </a:p>
                  </a:txBody>
                  <a:tcPr marT="91425" marB="91425" marR="91425" marL="91425"/>
                </a:tc>
              </a:tr>
              <a:tr h="405150">
                <a:tc>
                  <a:txBody>
                    <a:bodyPr/>
                    <a:lstStyle/>
                    <a:p>
                      <a:pPr indent="0" lvl="0" marL="0" rtl="0" algn="l">
                        <a:spcBef>
                          <a:spcPts val="0"/>
                        </a:spcBef>
                        <a:spcAft>
                          <a:spcPts val="0"/>
                        </a:spcAft>
                        <a:buNone/>
                      </a:pPr>
                      <a:r>
                        <a:rPr lang="en-US"/>
                        <a:t>KP-0477</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23rd Oct - SMV changed due to flooding. Ticketed twice.</a:t>
                      </a:r>
                      <a:endParaRPr/>
                    </a:p>
                  </a:txBody>
                  <a:tcPr marT="91425" marB="91425" marR="91425" marL="91425"/>
                </a:tc>
                <a:tc>
                  <a:txBody>
                    <a:bodyPr/>
                    <a:lstStyle/>
                    <a:p>
                      <a:pPr indent="0" lvl="0" marL="0" rtl="0" algn="l">
                        <a:spcBef>
                          <a:spcPts val="0"/>
                        </a:spcBef>
                        <a:spcAft>
                          <a:spcPts val="0"/>
                        </a:spcAft>
                        <a:buNone/>
                      </a:pPr>
                      <a:r>
                        <a:rPr lang="en-US"/>
                        <a:t>1 flooding SMV.</a:t>
                      </a:r>
                      <a:endParaRPr/>
                    </a:p>
                  </a:txBody>
                  <a:tcPr marT="91425" marB="91425" marR="91425" marL="91425"/>
                </a:tc>
              </a:tr>
              <a:tr h="1054250">
                <a:tc>
                  <a:txBody>
                    <a:bodyPr/>
                    <a:lstStyle/>
                    <a:p>
                      <a:pPr indent="0" lvl="0" marL="0" rtl="0" algn="l">
                        <a:spcBef>
                          <a:spcPts val="0"/>
                        </a:spcBef>
                        <a:spcAft>
                          <a:spcPts val="0"/>
                        </a:spcAft>
                        <a:buNone/>
                      </a:pPr>
                      <a:r>
                        <a:rPr lang="en-US"/>
                        <a:t>KP-0405</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31st Jan - Customer under-dispense caused flooding.</a:t>
                      </a:r>
                      <a:endParaRPr/>
                    </a:p>
                    <a:p>
                      <a:pPr indent="0" lvl="0" marL="0" rtl="0" algn="l">
                        <a:spcBef>
                          <a:spcPts val="0"/>
                        </a:spcBef>
                        <a:spcAft>
                          <a:spcPts val="0"/>
                        </a:spcAft>
                        <a:buNone/>
                      </a:pPr>
                      <a:r>
                        <a:rPr lang="en-US"/>
                        <a:t>3rd Feb  - Issue could not be reproduced.</a:t>
                      </a:r>
                      <a:endParaRPr/>
                    </a:p>
                    <a:p>
                      <a:pPr indent="0" lvl="0" marL="0" rtl="0" algn="l">
                        <a:spcBef>
                          <a:spcPts val="0"/>
                        </a:spcBef>
                        <a:spcAft>
                          <a:spcPts val="0"/>
                        </a:spcAft>
                        <a:buNone/>
                      </a:pPr>
                      <a:r>
                        <a:rPr lang="en-US"/>
                        <a:t>20th Feb - 53mm O-ring greased.</a:t>
                      </a:r>
                      <a:endParaRPr/>
                    </a:p>
                    <a:p>
                      <a:pPr indent="0" lvl="0" marL="0" rtl="0" algn="l">
                        <a:spcBef>
                          <a:spcPts val="0"/>
                        </a:spcBef>
                        <a:spcAft>
                          <a:spcPts val="0"/>
                        </a:spcAft>
                        <a:buNone/>
                      </a:pPr>
                      <a:r>
                        <a:rPr lang="en-US"/>
                        <a:t>11th Feb, 12th, 20th, 23rd, 30th March - Under-dispenses.</a:t>
                      </a:r>
                      <a:endParaRPr/>
                    </a:p>
                  </a:txBody>
                  <a:tcPr marT="91425" marB="91425" marR="91425" marL="91425"/>
                </a:tc>
                <a:tc>
                  <a:txBody>
                    <a:bodyPr/>
                    <a:lstStyle/>
                    <a:p>
                      <a:pPr indent="0" lvl="0" marL="0" rtl="0" algn="l">
                        <a:spcBef>
                          <a:spcPts val="0"/>
                        </a:spcBef>
                        <a:spcAft>
                          <a:spcPts val="0"/>
                        </a:spcAft>
                        <a:buNone/>
                      </a:pPr>
                      <a:r>
                        <a:rPr lang="en-US"/>
                        <a:t>6 under-dispense cases.</a:t>
                      </a:r>
                      <a:endParaRPr/>
                    </a:p>
                  </a:txBody>
                  <a:tcPr marT="91425" marB="91425" marR="91425" marL="91425"/>
                </a:tc>
              </a:tr>
              <a:tr h="837875">
                <a:tc>
                  <a:txBody>
                    <a:bodyPr/>
                    <a:lstStyle/>
                    <a:p>
                      <a:pPr indent="0" lvl="0" marL="0" rtl="0" algn="l">
                        <a:spcBef>
                          <a:spcPts val="0"/>
                        </a:spcBef>
                        <a:spcAft>
                          <a:spcPts val="0"/>
                        </a:spcAft>
                        <a:buNone/>
                      </a:pPr>
                      <a:r>
                        <a:rPr lang="en-US"/>
                        <a:t>KP-0229</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15th Jan - Gasket btn dock and sump not well fitted.</a:t>
                      </a:r>
                      <a:endParaRPr/>
                    </a:p>
                    <a:p>
                      <a:pPr indent="0" lvl="0" marL="0" rtl="0" algn="l">
                        <a:spcBef>
                          <a:spcPts val="0"/>
                        </a:spcBef>
                        <a:spcAft>
                          <a:spcPts val="0"/>
                        </a:spcAft>
                        <a:buNone/>
                      </a:pPr>
                      <a:r>
                        <a:rPr lang="en-US"/>
                        <a:t>5th Mar - Smart valve replaced due to flooding.</a:t>
                      </a:r>
                      <a:endParaRPr/>
                    </a:p>
                    <a:p>
                      <a:pPr indent="0" lvl="0" marL="0" rtl="0" algn="l">
                        <a:spcBef>
                          <a:spcPts val="0"/>
                        </a:spcBef>
                        <a:spcAft>
                          <a:spcPts val="0"/>
                        </a:spcAft>
                        <a:buNone/>
                      </a:pPr>
                      <a:r>
                        <a:rPr lang="en-US"/>
                        <a:t>23rd Mar - Customer reported an under-dispense.</a:t>
                      </a:r>
                      <a:endParaRPr/>
                    </a:p>
                  </a:txBody>
                  <a:tcPr marT="91425" marB="91425" marR="91425" marL="91425"/>
                </a:tc>
                <a:tc>
                  <a:txBody>
                    <a:bodyPr/>
                    <a:lstStyle/>
                    <a:p>
                      <a:pPr indent="0" lvl="0" marL="0" rtl="0" algn="l">
                        <a:spcBef>
                          <a:spcPts val="0"/>
                        </a:spcBef>
                        <a:spcAft>
                          <a:spcPts val="0"/>
                        </a:spcAft>
                        <a:buNone/>
                      </a:pPr>
                      <a:r>
                        <a:rPr lang="en-US"/>
                        <a:t>1 leakage from dock area.</a:t>
                      </a:r>
                      <a:endParaRPr/>
                    </a:p>
                    <a:p>
                      <a:pPr indent="0" lvl="0" marL="0" rtl="0" algn="l">
                        <a:spcBef>
                          <a:spcPts val="0"/>
                        </a:spcBef>
                        <a:spcAft>
                          <a:spcPts val="0"/>
                        </a:spcAft>
                        <a:buNone/>
                      </a:pPr>
                      <a:r>
                        <a:rPr lang="en-US"/>
                        <a:t>1 flooding SMV.</a:t>
                      </a:r>
                      <a:endParaRPr/>
                    </a:p>
                    <a:p>
                      <a:pPr indent="0" lvl="0" marL="0" rtl="0" algn="l">
                        <a:spcBef>
                          <a:spcPts val="0"/>
                        </a:spcBef>
                        <a:spcAft>
                          <a:spcPts val="0"/>
                        </a:spcAft>
                        <a:buNone/>
                      </a:pPr>
                      <a:r>
                        <a:rPr lang="en-US"/>
                        <a:t>1 under-dispense case.</a:t>
                      </a:r>
                      <a:endParaRPr/>
                    </a:p>
                  </a:txBody>
                  <a:tcPr marT="91425" marB="91425" marR="91425" marL="91425"/>
                </a:tc>
              </a:tr>
              <a:tr h="837875">
                <a:tc>
                  <a:txBody>
                    <a:bodyPr/>
                    <a:lstStyle/>
                    <a:p>
                      <a:pPr indent="0" lvl="0" marL="0" rtl="0" algn="l">
                        <a:spcBef>
                          <a:spcPts val="0"/>
                        </a:spcBef>
                        <a:spcAft>
                          <a:spcPts val="0"/>
                        </a:spcAft>
                        <a:buNone/>
                      </a:pPr>
                      <a:r>
                        <a:rPr lang="en-US"/>
                        <a:t>KP-0557</a:t>
                      </a:r>
                      <a:endParaRPr/>
                    </a:p>
                  </a:txBody>
                  <a:tcPr marT="91425" marB="91425" marR="91425" marL="91425"/>
                </a:tc>
                <a:tc>
                  <a:txBody>
                    <a:bodyPr/>
                    <a:lstStyle/>
                    <a:p>
                      <a:pPr indent="0" lvl="0" marL="0" rtl="0" algn="ctr">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15th Dec, 14th Jan - Customers reported an under-dispense.</a:t>
                      </a:r>
                      <a:endParaRPr/>
                    </a:p>
                    <a:p>
                      <a:pPr indent="0" lvl="0" marL="0" rtl="0" algn="l">
                        <a:spcBef>
                          <a:spcPts val="0"/>
                        </a:spcBef>
                        <a:spcAft>
                          <a:spcPts val="0"/>
                        </a:spcAft>
                        <a:buNone/>
                      </a:pPr>
                      <a:r>
                        <a:rPr lang="en-US"/>
                        <a:t>21st Feb - Kink in fuel hose inside the SMV. Ticketed twice.</a:t>
                      </a:r>
                      <a:endParaRPr/>
                    </a:p>
                    <a:p>
                      <a:pPr indent="0" lvl="0" marL="0" rtl="0" algn="l">
                        <a:spcBef>
                          <a:spcPts val="0"/>
                        </a:spcBef>
                        <a:spcAft>
                          <a:spcPts val="0"/>
                        </a:spcAft>
                        <a:buNone/>
                      </a:pPr>
                      <a:r>
                        <a:rPr lang="en-US"/>
                        <a:t>9th Mar - Customer reported an under-dispense.</a:t>
                      </a:r>
                      <a:endParaRPr/>
                    </a:p>
                  </a:txBody>
                  <a:tcPr marT="91425" marB="91425" marR="91425" marL="91425"/>
                </a:tc>
                <a:tc>
                  <a:txBody>
                    <a:bodyPr/>
                    <a:lstStyle/>
                    <a:p>
                      <a:pPr indent="0" lvl="0" marL="0" rtl="0" algn="l">
                        <a:spcBef>
                          <a:spcPts val="0"/>
                        </a:spcBef>
                        <a:spcAft>
                          <a:spcPts val="0"/>
                        </a:spcAft>
                        <a:buNone/>
                      </a:pPr>
                      <a:r>
                        <a:rPr lang="en-US"/>
                        <a:t>1 kink in fuel hose.</a:t>
                      </a:r>
                      <a:endParaRPr/>
                    </a:p>
                    <a:p>
                      <a:pPr indent="0" lvl="0" marL="0" rtl="0" algn="l">
                        <a:spcBef>
                          <a:spcPts val="0"/>
                        </a:spcBef>
                        <a:spcAft>
                          <a:spcPts val="0"/>
                        </a:spcAft>
                        <a:buNone/>
                      </a:pPr>
                      <a:r>
                        <a:rPr lang="en-US"/>
                        <a:t>2 under-dispense cases.</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